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 /><Relationship Id="rId2" Type="http://schemas.openxmlformats.org/package/2006/relationships/metadata/core-properties" Target="docProps/core.xml" /><Relationship Id="rId1" Type="http://schemas.openxmlformats.org/officeDocument/2006/relationships/officeDocument" Target="ppt/presentation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Inter" panose="02000503000000020004" pitchFamily="2" charset="0"/>
      <p:regular r:id="rId11"/>
    </p:embeddedFont>
    <p:embeddedFont>
      <p:font typeface="Petrona" pitchFamily="2" charset="0"/>
      <p:regular r:id="rId1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presProps" Target="presProps.xml" /><Relationship Id="rId3" Type="http://schemas.openxmlformats.org/officeDocument/2006/relationships/slide" Target="slides/slide2.xml" /><Relationship Id="rId7" Type="http://schemas.openxmlformats.org/officeDocument/2006/relationships/slide" Target="slides/slide6.xml" /><Relationship Id="rId12" Type="http://schemas.openxmlformats.org/officeDocument/2006/relationships/font" Target="fonts/font2.fntdata" /><Relationship Id="rId2" Type="http://schemas.openxmlformats.org/officeDocument/2006/relationships/slide" Target="slides/slide1.xml" /><Relationship Id="rId16" Type="http://schemas.openxmlformats.org/officeDocument/2006/relationships/tableStyles" Target="tableStyles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font" Target="fonts/font1.fntdata" /><Relationship Id="rId5" Type="http://schemas.openxmlformats.org/officeDocument/2006/relationships/slide" Target="slides/slide4.xml" /><Relationship Id="rId15" Type="http://schemas.openxmlformats.org/officeDocument/2006/relationships/theme" Target="theme/theme1.xml" /><Relationship Id="rId10" Type="http://schemas.openxmlformats.org/officeDocument/2006/relationships/notesMaster" Target="notesMasters/notesMaster1.xml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viewProps" Target="viewProps.xml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660900" y="0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2ACCEA-3941-9A47-8D9D-A203B8AB4AC9}" type="datetimeFigureOut">
              <a:rPr lang="en-US" smtClean="0"/>
              <a:t>4/21/2025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273050" y="1828800"/>
            <a:ext cx="8775700" cy="493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3896975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660900" y="13896975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1A4749-0029-6D40-96F5-746DBB4A45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2847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 /><Relationship Id="rId1" Type="http://schemas.openxmlformats.org/officeDocument/2006/relationships/notesMaster" Target="../notesMasters/notesMaster1.xml" 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 /><Relationship Id="rId1" Type="http://schemas.openxmlformats.org/officeDocument/2006/relationships/notesMaster" Target="../notesMasters/notesMaster1.xml" 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 /><Relationship Id="rId1" Type="http://schemas.openxmlformats.org/officeDocument/2006/relationships/notesMaster" Target="../notesMasters/notesMaster1.xml" 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 /><Relationship Id="rId1" Type="http://schemas.openxmlformats.org/officeDocument/2006/relationships/notesMaster" Target="../notesMasters/notesMaster1.xml" 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 /><Relationship Id="rId1" Type="http://schemas.openxmlformats.org/officeDocument/2006/relationships/notesMaster" Target="../notesMasters/notesMaster1.xml" 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 /><Relationship Id="rId1" Type="http://schemas.openxmlformats.org/officeDocument/2006/relationships/notesMaster" Target="../notesMasters/notesMaster1.xml" 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 /><Relationship Id="rId1" Type="http://schemas.openxmlformats.org/officeDocument/2006/relationships/notesMaster" Target="../notesMasters/notesMaster1.xml" 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.png" 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.png" 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.png" 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.png" 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.png" 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.png" 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.png" 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.png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5" Type="http://schemas.openxmlformats.org/officeDocument/2006/relationships/slideLayout" Target="../slideLayouts/slideLayout5.xml" /><Relationship Id="rId10" Type="http://schemas.openxmlformats.org/officeDocument/2006/relationships/theme" Target="../theme/theme1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notesSlide" Target="../notesSlides/notesSlide1.xml" /><Relationship Id="rId1" Type="http://schemas.openxmlformats.org/officeDocument/2006/relationships/slideLayout" Target="../slideLayouts/slideLayout2.xml" 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 /><Relationship Id="rId2" Type="http://schemas.openxmlformats.org/officeDocument/2006/relationships/notesSlide" Target="../notesSlides/notesSlide2.xml" /><Relationship Id="rId1" Type="http://schemas.openxmlformats.org/officeDocument/2006/relationships/slideLayout" Target="../slideLayouts/slideLayout3.xml" /><Relationship Id="rId4" Type="http://schemas.openxmlformats.org/officeDocument/2006/relationships/image" Target="../media/image5.jpeg" 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 /><Relationship Id="rId2" Type="http://schemas.openxmlformats.org/officeDocument/2006/relationships/notesSlide" Target="../notesSlides/notesSlide3.xml" /><Relationship Id="rId1" Type="http://schemas.openxmlformats.org/officeDocument/2006/relationships/slideLayout" Target="../slideLayouts/slideLayout4.xml" /><Relationship Id="rId4" Type="http://schemas.openxmlformats.org/officeDocument/2006/relationships/image" Target="../media/image5.jpeg" 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 /><Relationship Id="rId7" Type="http://schemas.openxmlformats.org/officeDocument/2006/relationships/image" Target="../media/image5.jpeg" /><Relationship Id="rId2" Type="http://schemas.openxmlformats.org/officeDocument/2006/relationships/notesSlide" Target="../notesSlides/notesSlide4.xml" /><Relationship Id="rId1" Type="http://schemas.openxmlformats.org/officeDocument/2006/relationships/slideLayout" Target="../slideLayouts/slideLayout5.xml" /><Relationship Id="rId6" Type="http://schemas.openxmlformats.org/officeDocument/2006/relationships/image" Target="../media/image10.png" /><Relationship Id="rId5" Type="http://schemas.openxmlformats.org/officeDocument/2006/relationships/image" Target="../media/image9.png" /><Relationship Id="rId4" Type="http://schemas.openxmlformats.org/officeDocument/2006/relationships/image" Target="../media/image8.png" 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 /><Relationship Id="rId2" Type="http://schemas.openxmlformats.org/officeDocument/2006/relationships/notesSlide" Target="../notesSlides/notesSlide5.xml" /><Relationship Id="rId1" Type="http://schemas.openxmlformats.org/officeDocument/2006/relationships/slideLayout" Target="../slideLayouts/slideLayout6.xml" 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 /><Relationship Id="rId7" Type="http://schemas.openxmlformats.org/officeDocument/2006/relationships/image" Target="../media/image5.jpeg" /><Relationship Id="rId2" Type="http://schemas.openxmlformats.org/officeDocument/2006/relationships/notesSlide" Target="../notesSlides/notesSlide6.xml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15.png" /><Relationship Id="rId5" Type="http://schemas.openxmlformats.org/officeDocument/2006/relationships/image" Target="../media/image14.png" /><Relationship Id="rId4" Type="http://schemas.openxmlformats.org/officeDocument/2006/relationships/image" Target="../media/image13.png" 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 /><Relationship Id="rId7" Type="http://schemas.openxmlformats.org/officeDocument/2006/relationships/image" Target="../media/image20.png" /><Relationship Id="rId2" Type="http://schemas.openxmlformats.org/officeDocument/2006/relationships/notesSlide" Target="../notesSlides/notesSlide7.xml" /><Relationship Id="rId1" Type="http://schemas.openxmlformats.org/officeDocument/2006/relationships/slideLayout" Target="../slideLayouts/slideLayout8.xml" /><Relationship Id="rId6" Type="http://schemas.openxmlformats.org/officeDocument/2006/relationships/image" Target="../media/image19.png" /><Relationship Id="rId5" Type="http://schemas.openxmlformats.org/officeDocument/2006/relationships/image" Target="../media/image18.png" /><Relationship Id="rId4" Type="http://schemas.openxmlformats.org/officeDocument/2006/relationships/image" Target="../media/image17.png" 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 /><Relationship Id="rId7" Type="http://schemas.openxmlformats.org/officeDocument/2006/relationships/image" Target="../media/image5.jpeg" /><Relationship Id="rId2" Type="http://schemas.openxmlformats.org/officeDocument/2006/relationships/notesSlide" Target="../notesSlides/notesSlide8.xml" /><Relationship Id="rId1" Type="http://schemas.openxmlformats.org/officeDocument/2006/relationships/slideLayout" Target="../slideLayouts/slideLayout9.xml" /><Relationship Id="rId6" Type="http://schemas.openxmlformats.org/officeDocument/2006/relationships/image" Target="../media/image24.png" /><Relationship Id="rId5" Type="http://schemas.openxmlformats.org/officeDocument/2006/relationships/image" Target="../media/image23.png" /><Relationship Id="rId4" Type="http://schemas.openxmlformats.org/officeDocument/2006/relationships/image" Target="../media/image22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347079"/>
            <a:ext cx="7556421" cy="1488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kern="0" spc="-94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Artificial Intelligence: A Brief Overview</a:t>
            </a:r>
            <a:endParaRPr lang="en-US" sz="4650" dirty="0"/>
          </a:p>
        </p:txBody>
      </p:sp>
      <p:sp>
        <p:nvSpPr>
          <p:cNvPr id="4" name="Text 1"/>
          <p:cNvSpPr/>
          <p:nvPr/>
        </p:nvSpPr>
        <p:spPr>
          <a:xfrm>
            <a:off x="793790" y="4175760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AI could add $15.7 trillion to the global economy by 2030. The market is growing fast at 37.3% CAGR.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5156716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It transforms industries like healthcare and transportation. Most devices we use now involve AI.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593294"/>
            <a:ext cx="7556421" cy="1488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kern="0" spc="-94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What is Artificial Intelligence?</a:t>
            </a:r>
            <a:endParaRPr lang="en-US" sz="4650" dirty="0"/>
          </a:p>
        </p:txBody>
      </p:sp>
      <p:sp>
        <p:nvSpPr>
          <p:cNvPr id="4" name="Shape 1"/>
          <p:cNvSpPr/>
          <p:nvPr/>
        </p:nvSpPr>
        <p:spPr>
          <a:xfrm>
            <a:off x="6280190" y="367712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7017306" y="3677126"/>
            <a:ext cx="2927747" cy="744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Human-like Intelligence</a:t>
            </a:r>
            <a:endParaRPr lang="en-US" sz="2300" dirty="0"/>
          </a:p>
        </p:txBody>
      </p:sp>
      <p:sp>
        <p:nvSpPr>
          <p:cNvPr id="6" name="Text 3"/>
          <p:cNvSpPr/>
          <p:nvPr/>
        </p:nvSpPr>
        <p:spPr>
          <a:xfrm>
            <a:off x="7017306" y="4557355"/>
            <a:ext cx="29277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AI systems mimic human tasks and learn over time.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367712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908983" y="3677126"/>
            <a:ext cx="2927747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Types of AI</a:t>
            </a:r>
            <a:endParaRPr lang="en-US" sz="2300" dirty="0"/>
          </a:p>
        </p:txBody>
      </p:sp>
      <p:sp>
        <p:nvSpPr>
          <p:cNvPr id="9" name="Text 6"/>
          <p:cNvSpPr/>
          <p:nvPr/>
        </p:nvSpPr>
        <p:spPr>
          <a:xfrm>
            <a:off x="10908983" y="4185285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Ranges from Narrow AI to General AI and Superintelligence.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76512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7017306" y="5765125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Core Elements</a:t>
            </a:r>
            <a:endParaRPr lang="en-US" sz="2300" dirty="0"/>
          </a:p>
        </p:txBody>
      </p:sp>
      <p:sp>
        <p:nvSpPr>
          <p:cNvPr id="12" name="Text 9"/>
          <p:cNvSpPr/>
          <p:nvPr/>
        </p:nvSpPr>
        <p:spPr>
          <a:xfrm>
            <a:off x="7017306" y="6273284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Built on algorithms, big data, and computational power.</a:t>
            </a:r>
            <a:endParaRPr lang="en-US" sz="175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3E740C4-6C95-49C6-72A5-FCD878DC53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12704885" y="7347070"/>
            <a:ext cx="1925515" cy="88253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72213" y="619363"/>
            <a:ext cx="5894189" cy="7367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00" b="1" kern="0" spc="-93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Brief History of AI</a:t>
            </a:r>
            <a:endParaRPr lang="en-US" sz="4600" dirty="0"/>
          </a:p>
        </p:txBody>
      </p:sp>
      <p:sp>
        <p:nvSpPr>
          <p:cNvPr id="4" name="Shape 1"/>
          <p:cNvSpPr/>
          <p:nvPr/>
        </p:nvSpPr>
        <p:spPr>
          <a:xfrm>
            <a:off x="6524744" y="1692831"/>
            <a:ext cx="30480" cy="5917287"/>
          </a:xfrm>
          <a:prstGeom prst="roundRect">
            <a:avLst>
              <a:gd name="adj" fmla="val 309408"/>
            </a:avLst>
          </a:prstGeom>
          <a:solidFill>
            <a:srgbClr val="48367C"/>
          </a:solidFill>
          <a:ln/>
        </p:spPr>
      </p:sp>
      <p:sp>
        <p:nvSpPr>
          <p:cNvPr id="5" name="Shape 2"/>
          <p:cNvSpPr/>
          <p:nvPr/>
        </p:nvSpPr>
        <p:spPr>
          <a:xfrm>
            <a:off x="6746855" y="2182654"/>
            <a:ext cx="673537" cy="30480"/>
          </a:xfrm>
          <a:prstGeom prst="roundRect">
            <a:avLst>
              <a:gd name="adj" fmla="val 309408"/>
            </a:avLst>
          </a:prstGeom>
          <a:solidFill>
            <a:srgbClr val="48367C"/>
          </a:solidFill>
          <a:ln/>
        </p:spPr>
      </p:sp>
      <p:sp>
        <p:nvSpPr>
          <p:cNvPr id="6" name="Shape 3"/>
          <p:cNvSpPr/>
          <p:nvPr/>
        </p:nvSpPr>
        <p:spPr>
          <a:xfrm>
            <a:off x="6272153" y="1945362"/>
            <a:ext cx="505182" cy="505182"/>
          </a:xfrm>
          <a:prstGeom prst="roundRect">
            <a:avLst>
              <a:gd name="adj" fmla="val 18668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347877" y="1976914"/>
            <a:ext cx="353616" cy="4419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750" b="1" kern="0" spc="-56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</a:t>
            </a:r>
            <a:endParaRPr lang="en-US" sz="2750" dirty="0"/>
          </a:p>
        </p:txBody>
      </p:sp>
      <p:sp>
        <p:nvSpPr>
          <p:cNvPr id="8" name="Text 5"/>
          <p:cNvSpPr/>
          <p:nvPr/>
        </p:nvSpPr>
        <p:spPr>
          <a:xfrm>
            <a:off x="7647503" y="1917263"/>
            <a:ext cx="3686413" cy="368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kern="0" spc="-46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1956 Dartmouth Conference</a:t>
            </a:r>
            <a:endParaRPr lang="en-US" sz="2300" dirty="0"/>
          </a:p>
        </p:txBody>
      </p:sp>
      <p:sp>
        <p:nvSpPr>
          <p:cNvPr id="9" name="Text 6"/>
          <p:cNvSpPr/>
          <p:nvPr/>
        </p:nvSpPr>
        <p:spPr>
          <a:xfrm>
            <a:off x="7647503" y="2420183"/>
            <a:ext cx="6197084" cy="3592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kern="0" spc="-35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Coined the term "Artificial Intelligence".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746855" y="3718084"/>
            <a:ext cx="673537" cy="30480"/>
          </a:xfrm>
          <a:prstGeom prst="roundRect">
            <a:avLst>
              <a:gd name="adj" fmla="val 309408"/>
            </a:avLst>
          </a:prstGeom>
          <a:solidFill>
            <a:srgbClr val="48367C"/>
          </a:solidFill>
          <a:ln/>
        </p:spPr>
      </p:sp>
      <p:sp>
        <p:nvSpPr>
          <p:cNvPr id="11" name="Shape 8"/>
          <p:cNvSpPr/>
          <p:nvPr/>
        </p:nvSpPr>
        <p:spPr>
          <a:xfrm>
            <a:off x="6272153" y="3480792"/>
            <a:ext cx="505182" cy="505182"/>
          </a:xfrm>
          <a:prstGeom prst="roundRect">
            <a:avLst>
              <a:gd name="adj" fmla="val 18668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347877" y="3512344"/>
            <a:ext cx="353616" cy="4419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750" b="1" kern="0" spc="-56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</a:t>
            </a:r>
            <a:endParaRPr lang="en-US" sz="2750" dirty="0"/>
          </a:p>
        </p:txBody>
      </p:sp>
      <p:sp>
        <p:nvSpPr>
          <p:cNvPr id="13" name="Text 10"/>
          <p:cNvSpPr/>
          <p:nvPr/>
        </p:nvSpPr>
        <p:spPr>
          <a:xfrm>
            <a:off x="7647503" y="3452693"/>
            <a:ext cx="2947035" cy="368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kern="0" spc="-46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AI Winters</a:t>
            </a:r>
            <a:endParaRPr lang="en-US" sz="2300" dirty="0"/>
          </a:p>
        </p:txBody>
      </p:sp>
      <p:sp>
        <p:nvSpPr>
          <p:cNvPr id="14" name="Text 11"/>
          <p:cNvSpPr/>
          <p:nvPr/>
        </p:nvSpPr>
        <p:spPr>
          <a:xfrm>
            <a:off x="7647503" y="3955613"/>
            <a:ext cx="6197084" cy="3592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kern="0" spc="-35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1970s &amp; 1990s stalled progress due to tech limits.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6746855" y="5253514"/>
            <a:ext cx="673537" cy="30480"/>
          </a:xfrm>
          <a:prstGeom prst="roundRect">
            <a:avLst>
              <a:gd name="adj" fmla="val 309408"/>
            </a:avLst>
          </a:prstGeom>
          <a:solidFill>
            <a:srgbClr val="48367C"/>
          </a:solidFill>
          <a:ln/>
        </p:spPr>
      </p:sp>
      <p:sp>
        <p:nvSpPr>
          <p:cNvPr id="16" name="Shape 13"/>
          <p:cNvSpPr/>
          <p:nvPr/>
        </p:nvSpPr>
        <p:spPr>
          <a:xfrm>
            <a:off x="6272153" y="5016222"/>
            <a:ext cx="505182" cy="505182"/>
          </a:xfrm>
          <a:prstGeom prst="roundRect">
            <a:avLst>
              <a:gd name="adj" fmla="val 18668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6347877" y="5047774"/>
            <a:ext cx="353616" cy="4419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750" b="1" kern="0" spc="-56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</a:t>
            </a:r>
            <a:endParaRPr lang="en-US" sz="2750" dirty="0"/>
          </a:p>
        </p:txBody>
      </p:sp>
      <p:sp>
        <p:nvSpPr>
          <p:cNvPr id="18" name="Text 15"/>
          <p:cNvSpPr/>
          <p:nvPr/>
        </p:nvSpPr>
        <p:spPr>
          <a:xfrm>
            <a:off x="7647503" y="4988123"/>
            <a:ext cx="2947035" cy="368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kern="0" spc="-46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Deep Blue Victory</a:t>
            </a:r>
            <a:endParaRPr lang="en-US" sz="2300" dirty="0"/>
          </a:p>
        </p:txBody>
      </p:sp>
      <p:sp>
        <p:nvSpPr>
          <p:cNvPr id="19" name="Text 16"/>
          <p:cNvSpPr/>
          <p:nvPr/>
        </p:nvSpPr>
        <p:spPr>
          <a:xfrm>
            <a:off x="7647503" y="5491043"/>
            <a:ext cx="6197084" cy="3592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kern="0" spc="-35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First AI to beat chess champion Kasparov (1997).</a:t>
            </a:r>
            <a:endParaRPr lang="en-US" sz="1750" dirty="0"/>
          </a:p>
        </p:txBody>
      </p:sp>
      <p:sp>
        <p:nvSpPr>
          <p:cNvPr id="20" name="Shape 17"/>
          <p:cNvSpPr/>
          <p:nvPr/>
        </p:nvSpPr>
        <p:spPr>
          <a:xfrm>
            <a:off x="6746855" y="6788944"/>
            <a:ext cx="673537" cy="30480"/>
          </a:xfrm>
          <a:prstGeom prst="roundRect">
            <a:avLst>
              <a:gd name="adj" fmla="val 309408"/>
            </a:avLst>
          </a:prstGeom>
          <a:solidFill>
            <a:srgbClr val="48367C"/>
          </a:solidFill>
          <a:ln/>
        </p:spPr>
      </p:sp>
      <p:sp>
        <p:nvSpPr>
          <p:cNvPr id="21" name="Shape 18"/>
          <p:cNvSpPr/>
          <p:nvPr/>
        </p:nvSpPr>
        <p:spPr>
          <a:xfrm>
            <a:off x="6272153" y="6551652"/>
            <a:ext cx="505182" cy="505182"/>
          </a:xfrm>
          <a:prstGeom prst="roundRect">
            <a:avLst>
              <a:gd name="adj" fmla="val 18668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22" name="Text 19"/>
          <p:cNvSpPr/>
          <p:nvPr/>
        </p:nvSpPr>
        <p:spPr>
          <a:xfrm>
            <a:off x="6347877" y="6583204"/>
            <a:ext cx="353616" cy="4419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750" b="1" kern="0" spc="-56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4</a:t>
            </a:r>
            <a:endParaRPr lang="en-US" sz="2750" dirty="0"/>
          </a:p>
        </p:txBody>
      </p:sp>
      <p:sp>
        <p:nvSpPr>
          <p:cNvPr id="23" name="Text 20"/>
          <p:cNvSpPr/>
          <p:nvPr/>
        </p:nvSpPr>
        <p:spPr>
          <a:xfrm>
            <a:off x="7647503" y="6523553"/>
            <a:ext cx="3019187" cy="368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kern="0" spc="-46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Modern Breakthroughs</a:t>
            </a:r>
            <a:endParaRPr lang="en-US" sz="2300" dirty="0"/>
          </a:p>
        </p:txBody>
      </p:sp>
      <p:sp>
        <p:nvSpPr>
          <p:cNvPr id="24" name="Text 21"/>
          <p:cNvSpPr/>
          <p:nvPr/>
        </p:nvSpPr>
        <p:spPr>
          <a:xfrm>
            <a:off x="7647503" y="7026473"/>
            <a:ext cx="6197084" cy="3592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kern="0" spc="-35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AlphaGo (2016) and GPT models (2018–present).</a:t>
            </a:r>
            <a:endParaRPr lang="en-US" sz="1750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796A2158-64B0-22FD-1699-305A59EDD1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 flipV="1">
            <a:off x="12708121" y="7395975"/>
            <a:ext cx="1818816" cy="83362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42348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kern="0" spc="-94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Key AI Technologies</a:t>
            </a:r>
            <a:endParaRPr lang="en-US" sz="46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840236"/>
            <a:ext cx="3005495" cy="185749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4981218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Machine Learning</a:t>
            </a:r>
            <a:endParaRPr lang="en-US" sz="2300" dirty="0"/>
          </a:p>
        </p:txBody>
      </p:sp>
      <p:sp>
        <p:nvSpPr>
          <p:cNvPr id="5" name="Text 2"/>
          <p:cNvSpPr/>
          <p:nvPr/>
        </p:nvSpPr>
        <p:spPr>
          <a:xfrm>
            <a:off x="793790" y="5489377"/>
            <a:ext cx="30054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Algorithms discovering patterns in large datasets.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9446" y="2840236"/>
            <a:ext cx="3005614" cy="185749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139446" y="4981218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Deep Learning</a:t>
            </a:r>
            <a:endParaRPr lang="en-US" sz="2300" dirty="0"/>
          </a:p>
        </p:txBody>
      </p:sp>
      <p:sp>
        <p:nvSpPr>
          <p:cNvPr id="8" name="Text 4"/>
          <p:cNvSpPr/>
          <p:nvPr/>
        </p:nvSpPr>
        <p:spPr>
          <a:xfrm>
            <a:off x="4139446" y="5489377"/>
            <a:ext cx="300561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Multi-layer neural networks solving complex problems.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5221" y="2840236"/>
            <a:ext cx="3005614" cy="1857494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485221" y="4981218"/>
            <a:ext cx="3005614" cy="744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Natural Language Processing</a:t>
            </a:r>
            <a:endParaRPr lang="en-US" sz="2300" dirty="0"/>
          </a:p>
        </p:txBody>
      </p:sp>
      <p:sp>
        <p:nvSpPr>
          <p:cNvPr id="11" name="Text 6"/>
          <p:cNvSpPr/>
          <p:nvPr/>
        </p:nvSpPr>
        <p:spPr>
          <a:xfrm>
            <a:off x="7485221" y="5861447"/>
            <a:ext cx="300561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Computers interpreting and generating human language.</a:t>
            </a:r>
            <a:endParaRPr lang="en-US" sz="17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30997" y="2840236"/>
            <a:ext cx="3005614" cy="1857494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0830997" y="4981218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Computer Vision</a:t>
            </a:r>
            <a:endParaRPr lang="en-US" sz="2300" dirty="0"/>
          </a:p>
        </p:txBody>
      </p:sp>
      <p:sp>
        <p:nvSpPr>
          <p:cNvPr id="14" name="Text 8"/>
          <p:cNvSpPr/>
          <p:nvPr/>
        </p:nvSpPr>
        <p:spPr>
          <a:xfrm>
            <a:off x="10830997" y="5489377"/>
            <a:ext cx="300561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Processing and interpreting visual data like images and videos.</a:t>
            </a:r>
            <a:endParaRPr lang="en-US" sz="175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DBD3F40-9753-06E5-6CDA-5D24746687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534460" y="7192430"/>
            <a:ext cx="2095940" cy="96063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0098" y="613767"/>
            <a:ext cx="5851208" cy="7312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750"/>
              </a:lnSpc>
              <a:buNone/>
            </a:pPr>
            <a:r>
              <a:rPr lang="en-US" sz="4600" b="1" kern="0" spc="-92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Current Applications</a:t>
            </a:r>
            <a:endParaRPr lang="en-US" sz="4600" dirty="0"/>
          </a:p>
        </p:txBody>
      </p:sp>
      <p:sp>
        <p:nvSpPr>
          <p:cNvPr id="4" name="Shape 1"/>
          <p:cNvSpPr/>
          <p:nvPr/>
        </p:nvSpPr>
        <p:spPr>
          <a:xfrm>
            <a:off x="780098" y="1679377"/>
            <a:ext cx="7583805" cy="1316950"/>
          </a:xfrm>
          <a:prstGeom prst="roundRect">
            <a:avLst>
              <a:gd name="adj" fmla="val 7109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10603" y="1909882"/>
            <a:ext cx="2925604" cy="3656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300" b="1" kern="0" spc="-46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Healthcare</a:t>
            </a:r>
            <a:endParaRPr lang="en-US" sz="2300" dirty="0"/>
          </a:p>
        </p:txBody>
      </p:sp>
      <p:sp>
        <p:nvSpPr>
          <p:cNvPr id="6" name="Text 3"/>
          <p:cNvSpPr/>
          <p:nvPr/>
        </p:nvSpPr>
        <p:spPr>
          <a:xfrm>
            <a:off x="1010603" y="2409230"/>
            <a:ext cx="7122795" cy="3565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kern="0" spc="-35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Disease diagnosis and speeding drug discovery.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80098" y="3219212"/>
            <a:ext cx="7583805" cy="1316950"/>
          </a:xfrm>
          <a:prstGeom prst="roundRect">
            <a:avLst>
              <a:gd name="adj" fmla="val 7109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10603" y="3449717"/>
            <a:ext cx="2925604" cy="3656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300" b="1" kern="0" spc="-46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Finance</a:t>
            </a:r>
            <a:endParaRPr lang="en-US" sz="2300" dirty="0"/>
          </a:p>
        </p:txBody>
      </p:sp>
      <p:sp>
        <p:nvSpPr>
          <p:cNvPr id="9" name="Text 6"/>
          <p:cNvSpPr/>
          <p:nvPr/>
        </p:nvSpPr>
        <p:spPr>
          <a:xfrm>
            <a:off x="1010603" y="3949065"/>
            <a:ext cx="7122795" cy="3565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kern="0" spc="-35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Fraud detection and smart trading algorithms.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80098" y="4759047"/>
            <a:ext cx="7583805" cy="1316950"/>
          </a:xfrm>
          <a:prstGeom prst="roundRect">
            <a:avLst>
              <a:gd name="adj" fmla="val 7109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10603" y="4989552"/>
            <a:ext cx="2925604" cy="3656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300" b="1" kern="0" spc="-46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Transportation</a:t>
            </a:r>
            <a:endParaRPr lang="en-US" sz="2300" dirty="0"/>
          </a:p>
        </p:txBody>
      </p:sp>
      <p:sp>
        <p:nvSpPr>
          <p:cNvPr id="12" name="Text 9"/>
          <p:cNvSpPr/>
          <p:nvPr/>
        </p:nvSpPr>
        <p:spPr>
          <a:xfrm>
            <a:off x="1010603" y="5488900"/>
            <a:ext cx="7122795" cy="3565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kern="0" spc="-35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Self-driving cars and optimized traffic flow.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780098" y="6298882"/>
            <a:ext cx="7583805" cy="1316950"/>
          </a:xfrm>
          <a:prstGeom prst="roundRect">
            <a:avLst>
              <a:gd name="adj" fmla="val 7109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1010603" y="6529387"/>
            <a:ext cx="2925604" cy="3656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300" b="1" kern="0" spc="-46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Customer Service</a:t>
            </a:r>
            <a:endParaRPr lang="en-US" sz="2300" dirty="0"/>
          </a:p>
        </p:txBody>
      </p:sp>
      <p:sp>
        <p:nvSpPr>
          <p:cNvPr id="15" name="Text 12"/>
          <p:cNvSpPr/>
          <p:nvPr/>
        </p:nvSpPr>
        <p:spPr>
          <a:xfrm>
            <a:off x="1010603" y="7028736"/>
            <a:ext cx="7122795" cy="3565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kern="0" spc="-35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Chatbots handle 70% of user inquiries.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46873"/>
            <a:ext cx="10112573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kern="0" spc="-94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Ethical Considerations and Challenges</a:t>
            </a:r>
            <a:endParaRPr lang="en-US" sz="46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844760"/>
            <a:ext cx="3005495" cy="185749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4985742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Bias &amp; Fairness</a:t>
            </a:r>
            <a:endParaRPr lang="en-US" sz="2300" dirty="0"/>
          </a:p>
        </p:txBody>
      </p:sp>
      <p:sp>
        <p:nvSpPr>
          <p:cNvPr id="5" name="Text 2"/>
          <p:cNvSpPr/>
          <p:nvPr/>
        </p:nvSpPr>
        <p:spPr>
          <a:xfrm>
            <a:off x="793790" y="5493901"/>
            <a:ext cx="30054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AI may unintentionally reflect societal biases.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9446" y="2844760"/>
            <a:ext cx="3005614" cy="185749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139446" y="4985742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Privacy</a:t>
            </a:r>
            <a:endParaRPr lang="en-US" sz="2300" dirty="0"/>
          </a:p>
        </p:txBody>
      </p:sp>
      <p:sp>
        <p:nvSpPr>
          <p:cNvPr id="8" name="Text 4"/>
          <p:cNvSpPr/>
          <p:nvPr/>
        </p:nvSpPr>
        <p:spPr>
          <a:xfrm>
            <a:off x="4139446" y="5493901"/>
            <a:ext cx="300561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Concerns about extensive data collection and usage.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5221" y="2844760"/>
            <a:ext cx="3005614" cy="1857494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485221" y="4985742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Job Impact</a:t>
            </a:r>
            <a:endParaRPr lang="en-US" sz="2300" dirty="0"/>
          </a:p>
        </p:txBody>
      </p:sp>
      <p:sp>
        <p:nvSpPr>
          <p:cNvPr id="11" name="Text 6"/>
          <p:cNvSpPr/>
          <p:nvPr/>
        </p:nvSpPr>
        <p:spPr>
          <a:xfrm>
            <a:off x="7485221" y="5493901"/>
            <a:ext cx="300561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Automation can replace some jobs but also creates new roles.</a:t>
            </a:r>
            <a:endParaRPr lang="en-US" sz="17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30997" y="2844760"/>
            <a:ext cx="3005614" cy="1857494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0830997" y="4985742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Transparency</a:t>
            </a:r>
            <a:endParaRPr lang="en-US" sz="2300" dirty="0"/>
          </a:p>
        </p:txBody>
      </p:sp>
      <p:sp>
        <p:nvSpPr>
          <p:cNvPr id="14" name="Text 8"/>
          <p:cNvSpPr/>
          <p:nvPr/>
        </p:nvSpPr>
        <p:spPr>
          <a:xfrm>
            <a:off x="10830997" y="5493901"/>
            <a:ext cx="300561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need for AI decisions to be explainable and trustworthy.</a:t>
            </a:r>
            <a:endParaRPr lang="en-US" sz="175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D54A980-9CD3-F516-8D3B-0A73B6CADF2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V="1">
            <a:off x="12714282" y="7240759"/>
            <a:ext cx="1916118" cy="87822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50821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kern="0" spc="-94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The Future of AI</a:t>
            </a:r>
            <a:endParaRPr lang="en-US" sz="46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1935242"/>
            <a:ext cx="1134070" cy="13608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68022" y="2162056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Ubiquitous AI</a:t>
            </a:r>
            <a:endParaRPr lang="en-US" sz="2300" dirty="0"/>
          </a:p>
        </p:txBody>
      </p:sp>
      <p:sp>
        <p:nvSpPr>
          <p:cNvPr id="6" name="Text 2"/>
          <p:cNvSpPr/>
          <p:nvPr/>
        </p:nvSpPr>
        <p:spPr>
          <a:xfrm>
            <a:off x="2268022" y="2670215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Embedded in everyday gadgets and services.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3296126"/>
            <a:ext cx="1134070" cy="136088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68022" y="3522940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Generative AI Growth</a:t>
            </a:r>
            <a:endParaRPr lang="en-US" sz="2300" dirty="0"/>
          </a:p>
        </p:txBody>
      </p:sp>
      <p:sp>
        <p:nvSpPr>
          <p:cNvPr id="9" name="Text 4"/>
          <p:cNvSpPr/>
          <p:nvPr/>
        </p:nvSpPr>
        <p:spPr>
          <a:xfrm>
            <a:off x="2268022" y="4031099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Advanced creation of content like art and text.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4657011"/>
            <a:ext cx="1134070" cy="136088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268022" y="4883825"/>
            <a:ext cx="3262432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Human-AI Collaboration</a:t>
            </a:r>
            <a:endParaRPr lang="en-US" sz="2300" dirty="0"/>
          </a:p>
        </p:txBody>
      </p:sp>
      <p:sp>
        <p:nvSpPr>
          <p:cNvPr id="12" name="Text 6"/>
          <p:cNvSpPr/>
          <p:nvPr/>
        </p:nvSpPr>
        <p:spPr>
          <a:xfrm>
            <a:off x="2268022" y="5391983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Working together rather than replacing humans.</a:t>
            </a:r>
            <a:endParaRPr lang="en-US" sz="17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3790" y="6017895"/>
            <a:ext cx="1134070" cy="1360884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2268022" y="6244709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Multimodal Systems</a:t>
            </a:r>
            <a:endParaRPr lang="en-US" sz="2300" dirty="0"/>
          </a:p>
        </p:txBody>
      </p:sp>
      <p:sp>
        <p:nvSpPr>
          <p:cNvPr id="15" name="Text 8"/>
          <p:cNvSpPr/>
          <p:nvPr/>
        </p:nvSpPr>
        <p:spPr>
          <a:xfrm>
            <a:off x="2268022" y="6752868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Combine text, vision, and audio for richer interaction.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42348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kern="0" spc="-94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Key Takeaways</a:t>
            </a:r>
            <a:endParaRPr lang="en-US" sz="46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840236"/>
            <a:ext cx="3005495" cy="185749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4981218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Rapid Change</a:t>
            </a:r>
            <a:endParaRPr lang="en-US" sz="2300" dirty="0"/>
          </a:p>
        </p:txBody>
      </p:sp>
      <p:sp>
        <p:nvSpPr>
          <p:cNvPr id="5" name="Text 2"/>
          <p:cNvSpPr/>
          <p:nvPr/>
        </p:nvSpPr>
        <p:spPr>
          <a:xfrm>
            <a:off x="793790" y="5489377"/>
            <a:ext cx="30054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AI advances quickly, affecting every part of society.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9446" y="2840236"/>
            <a:ext cx="3005614" cy="185749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139446" y="4981218"/>
            <a:ext cx="3005614" cy="744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Responsible Innovation</a:t>
            </a:r>
            <a:endParaRPr lang="en-US" sz="2300" dirty="0"/>
          </a:p>
        </p:txBody>
      </p:sp>
      <p:sp>
        <p:nvSpPr>
          <p:cNvPr id="8" name="Text 4"/>
          <p:cNvSpPr/>
          <p:nvPr/>
        </p:nvSpPr>
        <p:spPr>
          <a:xfrm>
            <a:off x="4139446" y="5861447"/>
            <a:ext cx="300561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Balance growth with ethics and safety in mind.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5221" y="2840236"/>
            <a:ext cx="3005614" cy="1857494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485221" y="4981218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Prepare</a:t>
            </a:r>
            <a:endParaRPr lang="en-US" sz="2300" dirty="0"/>
          </a:p>
        </p:txBody>
      </p:sp>
      <p:sp>
        <p:nvSpPr>
          <p:cNvPr id="11" name="Text 6"/>
          <p:cNvSpPr/>
          <p:nvPr/>
        </p:nvSpPr>
        <p:spPr>
          <a:xfrm>
            <a:off x="7485221" y="5489377"/>
            <a:ext cx="300561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Equip yourself for an AI-enhanced future.</a:t>
            </a:r>
            <a:endParaRPr lang="en-US" sz="17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30997" y="2840236"/>
            <a:ext cx="3005614" cy="1857494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0830997" y="4981218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Discussion</a:t>
            </a:r>
            <a:endParaRPr lang="en-US" sz="2300" dirty="0"/>
          </a:p>
        </p:txBody>
      </p:sp>
      <p:sp>
        <p:nvSpPr>
          <p:cNvPr id="14" name="Text 8"/>
          <p:cNvSpPr/>
          <p:nvPr/>
        </p:nvSpPr>
        <p:spPr>
          <a:xfrm>
            <a:off x="10830997" y="5489377"/>
            <a:ext cx="300561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Share questions and new ideas freely.</a:t>
            </a:r>
            <a:endParaRPr lang="en-US" sz="175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5EA7E21-46BF-9C62-4B1F-F4A4BF679B1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669524" y="7357146"/>
            <a:ext cx="1903535" cy="87245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Custom</PresentationFormat>
  <Paragraphs>0</Paragraphs>
  <Slides>8</Slides>
  <Notes>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Rishav jha</cp:lastModifiedBy>
  <cp:revision>2</cp:revision>
  <dcterms:created xsi:type="dcterms:W3CDTF">2025-04-21T13:59:09Z</dcterms:created>
  <dcterms:modified xsi:type="dcterms:W3CDTF">2025-04-21T14:06:56Z</dcterms:modified>
</cp:coreProperties>
</file>